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60" r:id="rId8"/>
    <p:sldId id="272" r:id="rId9"/>
    <p:sldId id="261" r:id="rId10"/>
    <p:sldId id="262" r:id="rId11"/>
    <p:sldId id="273" r:id="rId12"/>
    <p:sldId id="263" r:id="rId13"/>
    <p:sldId id="274" r:id="rId14"/>
    <p:sldId id="264" r:id="rId15"/>
    <p:sldId id="265" r:id="rId16"/>
    <p:sldId id="266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0000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89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04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03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35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15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70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08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81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31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28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11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8A4CD-F13C-4531-9F69-F3A4BEA97C66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D349C-EBE0-409D-92A0-77D092CD59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69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ransonpure/Project-data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adu7131/Project-data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github.com/Miznapatel/SM-forecasting" TargetMode="External"/><Relationship Id="rId11" Type="http://schemas.openxmlformats.org/officeDocument/2006/relationships/hyperlink" Target="https://github.com/DalweYashraj/Data-Science-Projects" TargetMode="External"/><Relationship Id="rId5" Type="http://schemas.openxmlformats.org/officeDocument/2006/relationships/hyperlink" Target="https://github.com/anjalikale503/project-on-SM-Forcasting" TargetMode="External"/><Relationship Id="rId10" Type="http://schemas.openxmlformats.org/officeDocument/2006/relationships/hyperlink" Target="https://github.com/ShubhamDhavan/Stock-Market-Forecasting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github.com/pratikgade49/Project-on-SM-Forcast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hyperlink" Target="yfinance.co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DA80E1B-8D30-B020-AA3E-7C7DFBAF5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089" y="157424"/>
            <a:ext cx="262135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latin typeface="Arial" panose="020B0604020202020204" pitchFamily="34" charset="0"/>
              </a:rPr>
              <a:t>Date:- 01</a:t>
            </a:r>
            <a:r>
              <a:rPr lang="en-US" altLang="en-US" sz="2000" b="1" baseline="30000" dirty="0">
                <a:latin typeface="Arial" panose="020B0604020202020204" pitchFamily="34" charset="0"/>
              </a:rPr>
              <a:t>st</a:t>
            </a:r>
            <a:r>
              <a:rPr lang="en-US" altLang="en-US" sz="2000" b="1" dirty="0">
                <a:latin typeface="Arial" panose="020B0604020202020204" pitchFamily="34" charset="0"/>
              </a:rPr>
              <a:t> Aug 2022</a:t>
            </a:r>
            <a:endParaRPr lang="en-I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AE03CB-1094-10E6-EDC6-331B08B859CA}"/>
              </a:ext>
            </a:extLst>
          </p:cNvPr>
          <p:cNvSpPr/>
          <p:nvPr/>
        </p:nvSpPr>
        <p:spPr>
          <a:xfrm>
            <a:off x="1791093" y="1097529"/>
            <a:ext cx="8609814" cy="51470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PRESENTATION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</a:t>
            </a:r>
          </a:p>
          <a:p>
            <a:pPr algn="ctr">
              <a:defRPr/>
            </a:pPr>
            <a:endParaRPr 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MARKET FORECASTING </a:t>
            </a:r>
          </a:p>
          <a:p>
            <a:pPr algn="ctr">
              <a:defRPr/>
            </a:pPr>
            <a:endParaRPr 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TATA MOTORS LTD.</a:t>
            </a:r>
            <a:endParaRPr lang="en-IN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44CE9-C7A1-2013-C9B7-70C248B77815}"/>
              </a:ext>
            </a:extLst>
          </p:cNvPr>
          <p:cNvSpPr txBox="1"/>
          <p:nvPr/>
        </p:nvSpPr>
        <p:spPr>
          <a:xfrm>
            <a:off x="152552" y="157424"/>
            <a:ext cx="234872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No. : p132</a:t>
            </a:r>
          </a:p>
          <a:p>
            <a:pPr fontAlgn="base"/>
            <a:r>
              <a:rPr lang="en-I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No   : 06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2CE35FA-94B6-1AFB-343B-94A01C3D7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3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2"/>
    </mc:Choice>
    <mc:Fallback>
      <p:transition spd="slow" advTm="2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3F72F-D316-D436-8F58-B4B539227967}"/>
              </a:ext>
            </a:extLst>
          </p:cNvPr>
          <p:cNvSpPr txBox="1"/>
          <p:nvPr/>
        </p:nvSpPr>
        <p:spPr>
          <a:xfrm>
            <a:off x="356413" y="641023"/>
            <a:ext cx="1031596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In order to build the LSTM, we need to import a couple of modules from Keras:</a:t>
            </a:r>
          </a:p>
          <a:p>
            <a:endParaRPr lang="en-US" dirty="0"/>
          </a:p>
          <a:p>
            <a:r>
              <a:rPr lang="en-US" b="0" dirty="0"/>
              <a:t>1. Sequential for initializing the neural network</a:t>
            </a:r>
          </a:p>
          <a:p>
            <a:r>
              <a:rPr lang="en-US" b="0" dirty="0"/>
              <a:t>2. Dense for adding a densely connected neural network layer</a:t>
            </a:r>
          </a:p>
          <a:p>
            <a:r>
              <a:rPr lang="en-US" b="0" dirty="0"/>
              <a:t>3. LSTM for adding the Long Short-Term Memory layer</a:t>
            </a:r>
          </a:p>
          <a:p>
            <a:r>
              <a:rPr lang="en-US" b="0" dirty="0"/>
              <a:t>4. Dropout for adding dropout layers that prevent overfitting</a:t>
            </a:r>
          </a:p>
          <a:p>
            <a:endParaRPr lang="en-US" b="0" dirty="0"/>
          </a:p>
          <a:p>
            <a:r>
              <a:rPr lang="en-US" b="0" dirty="0"/>
              <a:t>For Example:-When defining the Dropout layers, we specify 0.2, meaning that 20% of the layers will be dropped. </a:t>
            </a:r>
          </a:p>
          <a:p>
            <a:r>
              <a:rPr lang="en-US" b="0" dirty="0"/>
              <a:t>Thereafter, we add the Dense layer that specifies the output of 1 unit.</a:t>
            </a:r>
            <a:endParaRPr lang="en-IN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97B4-EBF4-3A29-B437-A6FA1A85FA0F}"/>
              </a:ext>
            </a:extLst>
          </p:cNvPr>
          <p:cNvSpPr txBox="1"/>
          <p:nvPr/>
        </p:nvSpPr>
        <p:spPr>
          <a:xfrm>
            <a:off x="356413" y="123938"/>
            <a:ext cx="259077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the LSTM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A98BC-FCA4-31C7-FF64-39DC5EB3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806" y="3667012"/>
            <a:ext cx="6257925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C98E04-8230-07EC-A46B-2CB16FB2A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8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32"/>
    </mc:Choice>
    <mc:Fallback>
      <p:transition spd="slow" advTm="3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3F72F-D316-D436-8F58-B4B539227967}"/>
              </a:ext>
            </a:extLst>
          </p:cNvPr>
          <p:cNvSpPr txBox="1"/>
          <p:nvPr/>
        </p:nvSpPr>
        <p:spPr>
          <a:xfrm>
            <a:off x="356413" y="1384945"/>
            <a:ext cx="103159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We have compiled model using the </a:t>
            </a:r>
            <a:r>
              <a:rPr lang="en-US" dirty="0">
                <a:solidFill>
                  <a:srgbClr val="00B050"/>
                </a:solidFill>
              </a:rPr>
              <a:t>adam optimizer </a:t>
            </a:r>
            <a:r>
              <a:rPr lang="en-US" b="0" dirty="0"/>
              <a:t>and set the </a:t>
            </a:r>
            <a:r>
              <a:rPr lang="en-US" dirty="0">
                <a:solidFill>
                  <a:srgbClr val="00B050"/>
                </a:solidFill>
              </a:rPr>
              <a:t>loss as the mean_squarred_error</a:t>
            </a:r>
            <a:r>
              <a:rPr lang="en-US" b="0" dirty="0"/>
              <a:t>.  This has computed the mean squared error.</a:t>
            </a:r>
          </a:p>
          <a:p>
            <a:r>
              <a:rPr lang="en-US" b="0" dirty="0"/>
              <a:t>Next, we fitted the model to run on 50 epochs</a:t>
            </a:r>
            <a:endParaRPr lang="en-IN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97B4-EBF4-3A29-B437-A6FA1A85FA0F}"/>
              </a:ext>
            </a:extLst>
          </p:cNvPr>
          <p:cNvSpPr txBox="1"/>
          <p:nvPr/>
        </p:nvSpPr>
        <p:spPr>
          <a:xfrm>
            <a:off x="356413" y="354332"/>
            <a:ext cx="2789546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Compiling the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3FE02-BEF2-A755-4462-5B2D05BC1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203" y="3169172"/>
            <a:ext cx="8913974" cy="808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E0E937-82E2-3B45-51A5-170F2A1DBA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2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4797B8-0870-098D-DDCA-C735F3167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78" y="1148858"/>
            <a:ext cx="9104762" cy="4711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5A1A1-7981-7370-594D-1F339480EB84}"/>
              </a:ext>
            </a:extLst>
          </p:cNvPr>
          <p:cNvSpPr txBox="1"/>
          <p:nvPr/>
        </p:nvSpPr>
        <p:spPr>
          <a:xfrm>
            <a:off x="356413" y="354332"/>
            <a:ext cx="2746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 of y_test data: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20C326-0709-4501-65D5-71F8C990D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4"/>
    </mc:Choice>
    <mc:Fallback>
      <p:transition spd="slow" advTm="1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5A1A1-7981-7370-594D-1F339480EB84}"/>
              </a:ext>
            </a:extLst>
          </p:cNvPr>
          <p:cNvSpPr txBox="1"/>
          <p:nvPr/>
        </p:nvSpPr>
        <p:spPr>
          <a:xfrm>
            <a:off x="356413" y="354332"/>
            <a:ext cx="2845651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 of </a:t>
            </a:r>
            <a:r>
              <a:rPr lang="en-IN" sz="2000" b="1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FDD5-F761-A99C-B5D7-D2A3AE9C6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9" y="1073444"/>
            <a:ext cx="9104762" cy="47111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E9311C-2C5E-A053-44CA-1CA9B13A6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7"/>
    </mc:Choice>
    <mc:Fallback>
      <p:transition spd="slow" advTm="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72CF40-5FF6-22C2-3C97-EBEE154275B8}"/>
              </a:ext>
            </a:extLst>
          </p:cNvPr>
          <p:cNvSpPr txBox="1"/>
          <p:nvPr/>
        </p:nvSpPr>
        <p:spPr>
          <a:xfrm>
            <a:off x="443305" y="354332"/>
            <a:ext cx="237757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Predictions: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E9867-EF2E-9FE8-3371-E711C971B549}"/>
              </a:ext>
            </a:extLst>
          </p:cNvPr>
          <p:cNvSpPr txBox="1"/>
          <p:nvPr/>
        </p:nvSpPr>
        <p:spPr>
          <a:xfrm>
            <a:off x="443305" y="1030162"/>
            <a:ext cx="1928733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Next Single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8ED1F-6067-E3B1-C834-97847B6ADFCB}"/>
              </a:ext>
            </a:extLst>
          </p:cNvPr>
          <p:cNvSpPr txBox="1"/>
          <p:nvPr/>
        </p:nvSpPr>
        <p:spPr>
          <a:xfrm>
            <a:off x="7003195" y="3212506"/>
            <a:ext cx="162095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Next 10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01FDDB-242A-0DEC-2A28-6B07BF7F6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791" y="3764960"/>
            <a:ext cx="1176963" cy="1955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6DA4A5-2132-7BCC-66A9-1D92D04D1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897" y="3736680"/>
            <a:ext cx="1442800" cy="1983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8FCAFF-E723-5F7E-79F7-2B2289DBF907}"/>
              </a:ext>
            </a:extLst>
          </p:cNvPr>
          <p:cNvSpPr txBox="1"/>
          <p:nvPr/>
        </p:nvSpPr>
        <p:spPr>
          <a:xfrm>
            <a:off x="7003195" y="5690705"/>
            <a:ext cx="412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-apple-system"/>
              </a:rPr>
              <a:t>Actual [Close] Prices </a:t>
            </a:r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 Vs  Final Predictions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84EDC2-1034-27AB-33AE-21C6A1DAF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26" y="60872"/>
            <a:ext cx="4169544" cy="2979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1568F-0C2D-15AF-F1C5-511E69E35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05" y="1675214"/>
            <a:ext cx="6117995" cy="45728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CDC355-1194-8F01-15BF-20F5D31DE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1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5"/>
    </mc:Choice>
    <mc:Fallback>
      <p:transition spd="slow" advTm="18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2A8E1-70B9-9353-D8EC-6347CB4A4B08}"/>
              </a:ext>
            </a:extLst>
          </p:cNvPr>
          <p:cNvSpPr txBox="1"/>
          <p:nvPr/>
        </p:nvSpPr>
        <p:spPr>
          <a:xfrm>
            <a:off x="443305" y="354332"/>
            <a:ext cx="4495333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Deployment on Web Server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AB4D0D-6429-BC13-0609-72F64334DAB5}"/>
              </a:ext>
            </a:extLst>
          </p:cNvPr>
          <p:cNvSpPr txBox="1"/>
          <p:nvPr/>
        </p:nvSpPr>
        <p:spPr>
          <a:xfrm>
            <a:off x="377072" y="1150071"/>
            <a:ext cx="107003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For model deployment ,we have implemented data on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1.Create .py file for streamlit containing all visualization tasks (Import dataset,Name of Stock, Describe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&amp; Plots/Graphs)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2.Open the command prompt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3.Run 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streamlit</a:t>
            </a:r>
          </a:p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streamlit run filename.py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4.New window will open containing streamlit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9DB45-C8DB-5B15-32A6-BC6C728D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757" y="3734149"/>
            <a:ext cx="5657562" cy="29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0CF507-6AA3-592C-C175-93F8B5607B7F}"/>
              </a:ext>
            </a:extLst>
          </p:cNvPr>
          <p:cNvSpPr txBox="1"/>
          <p:nvPr/>
        </p:nvSpPr>
        <p:spPr>
          <a:xfrm>
            <a:off x="1480008" y="4779390"/>
            <a:ext cx="164660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Just for Look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212B208-B351-910D-4CDB-F5630E0CF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4"/>
    </mc:Choice>
    <mc:Fallback>
      <p:transition spd="slow" advTm="3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534" y="6030036"/>
            <a:ext cx="2086466" cy="827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65BF6-E571-82D9-5313-051FFBC4CE13}"/>
              </a:ext>
            </a:extLst>
          </p:cNvPr>
          <p:cNvSpPr txBox="1"/>
          <p:nvPr/>
        </p:nvSpPr>
        <p:spPr>
          <a:xfrm>
            <a:off x="341058" y="596586"/>
            <a:ext cx="11509883" cy="1200329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A0C1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implementing the LSTM model</a:t>
            </a:r>
            <a:r>
              <a:rPr lang="en-US" dirty="0">
                <a:solidFill>
                  <a:srgbClr val="0A0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step wise increase in neurons and compiling adam optimizer &amp; assigning loss as mean squared error ,we</a:t>
            </a:r>
            <a:r>
              <a:rPr lang="en-US" b="0" i="0" dirty="0">
                <a:solidFill>
                  <a:srgbClr val="0A0C1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have achieved optimum results for [Close] price.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A0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got minimum RMSE values for train and test data.</a:t>
            </a:r>
            <a:endParaRPr lang="en-US" b="0" i="0" dirty="0">
              <a:solidFill>
                <a:srgbClr val="0A0C1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A0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Splitted train-test plots are also following the path of actual [Close] column time series plot.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D3AC9-D47A-51A0-A673-23B6E8CF044E}"/>
              </a:ext>
            </a:extLst>
          </p:cNvPr>
          <p:cNvSpPr txBox="1"/>
          <p:nvPr/>
        </p:nvSpPr>
        <p:spPr>
          <a:xfrm>
            <a:off x="367890" y="108410"/>
            <a:ext cx="1880643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Conclusions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99AC2-F288-B1AF-7F67-FE0203F9EA3E}"/>
              </a:ext>
            </a:extLst>
          </p:cNvPr>
          <p:cNvSpPr txBox="1"/>
          <p:nvPr/>
        </p:nvSpPr>
        <p:spPr>
          <a:xfrm>
            <a:off x="341058" y="1884981"/>
            <a:ext cx="522290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GitHub Links of Group Members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60169-A29D-4E61-A2E4-470DEDC715A5}"/>
              </a:ext>
            </a:extLst>
          </p:cNvPr>
          <p:cNvSpPr txBox="1"/>
          <p:nvPr/>
        </p:nvSpPr>
        <p:spPr>
          <a:xfrm>
            <a:off x="367890" y="2467425"/>
            <a:ext cx="11415615" cy="36933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Anjali Kale            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https://github.com/anjalikale503/project-on-SM-Forcasting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Mizna Patel          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https://github.com/Miznapatel/SM-forecasting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Aditya Gawade     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https://github.com/adu7131/Project-data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Karan Sonpure     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https://github.com/Karansonpure/Project-data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Pratik Gade          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https://github.com/pratikgade49/Project-on-SM-Forcasting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Shubham Dhavan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https://github.com/ShubhamDhavan/Stock-Market-Forecasting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Yashraj Dalwe        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https://github.com/DalweYashraj/Data-Science-Projects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87E6B3-0115-1828-87EB-048369C47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51"/>
    </mc:Choice>
    <mc:Fallback>
      <p:transition spd="slow" advTm="4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79A0D-8660-997A-5093-4AC905E19B41}"/>
              </a:ext>
            </a:extLst>
          </p:cNvPr>
          <p:cNvSpPr txBox="1"/>
          <p:nvPr/>
        </p:nvSpPr>
        <p:spPr>
          <a:xfrm>
            <a:off x="3301044" y="2875002"/>
            <a:ext cx="5589913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IN" sz="6600" b="1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04B932F-4F1C-3DC2-3087-BF2B68B1D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71"/>
    </mc:Choice>
    <mc:Fallback>
      <p:transition spd="slow" advTm="31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66137D-715A-758C-6EC0-0DD6ACA1EDA7}"/>
              </a:ext>
            </a:extLst>
          </p:cNvPr>
          <p:cNvSpPr txBox="1"/>
          <p:nvPr/>
        </p:nvSpPr>
        <p:spPr>
          <a:xfrm>
            <a:off x="612985" y="2961720"/>
            <a:ext cx="3326032" cy="258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Anjali Kale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Mizna Patel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Aditya Gawade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Karan Sonpure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Pratik Gade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Shubham Dhavan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Yashraj Dalwe</a:t>
            </a:r>
          </a:p>
          <a:p>
            <a:pPr marL="342900" indent="-342900">
              <a:buAutoNum type="arabicPeriod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Mentor:- Mr. Ritesh Maury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F6F47-E68E-8E1E-968E-272B7283846C}"/>
              </a:ext>
            </a:extLst>
          </p:cNvPr>
          <p:cNvSpPr txBox="1"/>
          <p:nvPr/>
        </p:nvSpPr>
        <p:spPr>
          <a:xfrm>
            <a:off x="612985" y="1997211"/>
            <a:ext cx="2149948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641725-4A3B-40C7-0F88-91D35D48B889}"/>
              </a:ext>
            </a:extLst>
          </p:cNvPr>
          <p:cNvSpPr txBox="1"/>
          <p:nvPr/>
        </p:nvSpPr>
        <p:spPr>
          <a:xfrm>
            <a:off x="4224596" y="2961720"/>
            <a:ext cx="778514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Anjali Kale  &amp;  Mizna Patel</a:t>
            </a: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Data Collection (from yfinance)</a:t>
            </a:r>
          </a:p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Aditya Gawade                    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Sourced different data visualizations (plotly)</a:t>
            </a:r>
          </a:p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Karan Sonpure                    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Performed initial EDA </a:t>
            </a:r>
          </a:p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Pratik Gade                          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Implementation of LSTM</a:t>
            </a:r>
          </a:p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Shubham Dhavan                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Model Execution</a:t>
            </a:r>
          </a:p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Yashraj Dalwe                      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Model 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553E9-B0DC-9031-0962-C6B965FEF9EB}"/>
              </a:ext>
            </a:extLst>
          </p:cNvPr>
          <p:cNvSpPr txBox="1"/>
          <p:nvPr/>
        </p:nvSpPr>
        <p:spPr>
          <a:xfrm>
            <a:off x="6447934" y="1997211"/>
            <a:ext cx="373871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en-IN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in Project Work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AE0F63-D139-8EB8-4F9F-4B4257833A8F}"/>
              </a:ext>
            </a:extLst>
          </p:cNvPr>
          <p:cNvCxnSpPr>
            <a:cxnSpLocks/>
          </p:cNvCxnSpPr>
          <p:nvPr/>
        </p:nvCxnSpPr>
        <p:spPr>
          <a:xfrm>
            <a:off x="4072727" y="1764986"/>
            <a:ext cx="18159" cy="4147794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748C284-F1EB-128B-B0ED-09A347E5E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1"/>
    </mc:Choice>
    <mc:Fallback>
      <p:transition spd="slow" advTm="59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F2E258-23E4-D691-F5F9-DFC5CC24BAD1}"/>
              </a:ext>
            </a:extLst>
          </p:cNvPr>
          <p:cNvSpPr txBox="1"/>
          <p:nvPr/>
        </p:nvSpPr>
        <p:spPr>
          <a:xfrm>
            <a:off x="333080" y="793379"/>
            <a:ext cx="11632777" cy="872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Data science approach to stock prices forecasting &amp; prediction of </a:t>
            </a:r>
            <a:r>
              <a:rPr lang="en-US" b="1" i="0" u="sng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TATA MOTORS Ltd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b="1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 Short-Term Memory (LSTM)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8975D-ADEF-6A60-4A84-086B13EB774E}"/>
              </a:ext>
            </a:extLst>
          </p:cNvPr>
          <p:cNvSpPr txBox="1"/>
          <p:nvPr/>
        </p:nvSpPr>
        <p:spPr>
          <a:xfrm>
            <a:off x="333081" y="230605"/>
            <a:ext cx="1492716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: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BC8A9-21D7-089C-948D-39268D3C6B3F}"/>
              </a:ext>
            </a:extLst>
          </p:cNvPr>
          <p:cNvSpPr txBox="1"/>
          <p:nvPr/>
        </p:nvSpPr>
        <p:spPr>
          <a:xfrm>
            <a:off x="333079" y="2390851"/>
            <a:ext cx="11632777" cy="2534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Stock market prediction is the act of trying to determine the future value of company stock or other financial instruments traded on an exchange. The successful prediction of a stock’s future price could yield a significant profit. In this application, we used the LSTM network to predict the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single day as well as next 10 days closing stock price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10 years stock prices.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imported few libraries for stock market forecasting and they are namely as : pandas,numpy,matplotlib,plotly,datetime to get stock information &amp; data visualization purpose.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C4F15-A077-DC65-4898-FBD7C9F3E699}"/>
              </a:ext>
            </a:extLst>
          </p:cNvPr>
          <p:cNvSpPr txBox="1"/>
          <p:nvPr/>
        </p:nvSpPr>
        <p:spPr>
          <a:xfrm>
            <a:off x="333080" y="1828077"/>
            <a:ext cx="1835759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Introduction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AEDEF-F44D-7687-34BD-9D984B990E7B}"/>
              </a:ext>
            </a:extLst>
          </p:cNvPr>
          <p:cNvSpPr txBox="1"/>
          <p:nvPr/>
        </p:nvSpPr>
        <p:spPr>
          <a:xfrm>
            <a:off x="333079" y="4981984"/>
            <a:ext cx="9433088" cy="17030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Time-Series?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Series comprises of observations that are captured at regular intervals. Time Series datasets have a strong temporal dependence. It can be used to forecast future observations based on previous ones.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A617A7-8812-3231-3F2B-200330D3B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1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3"/>
    </mc:Choice>
    <mc:Fallback>
      <p:transition spd="slow" advTm="40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F2E258-23E4-D691-F5F9-DFC5CC24BAD1}"/>
              </a:ext>
            </a:extLst>
          </p:cNvPr>
          <p:cNvSpPr txBox="1"/>
          <p:nvPr/>
        </p:nvSpPr>
        <p:spPr>
          <a:xfrm>
            <a:off x="351885" y="835798"/>
            <a:ext cx="8283068" cy="456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Collected data from 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action="ppaction://hlinkfile"/>
              </a:rPr>
              <a:t>yfinace.com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the past 10 years for stock prediction.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8975D-ADEF-6A60-4A84-086B13EB774E}"/>
              </a:ext>
            </a:extLst>
          </p:cNvPr>
          <p:cNvSpPr txBox="1"/>
          <p:nvPr/>
        </p:nvSpPr>
        <p:spPr>
          <a:xfrm>
            <a:off x="333080" y="237059"/>
            <a:ext cx="2207656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Source :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C4F15-A077-DC65-4898-FBD7C9F3E699}"/>
              </a:ext>
            </a:extLst>
          </p:cNvPr>
          <p:cNvSpPr txBox="1"/>
          <p:nvPr/>
        </p:nvSpPr>
        <p:spPr>
          <a:xfrm>
            <a:off x="279611" y="4311284"/>
            <a:ext cx="2073196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of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2BE2F-0E82-4B0D-E895-2CF90304E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4132" y="289071"/>
            <a:ext cx="1624453" cy="696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75719-2154-8E43-07B2-74E458EA9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347" y="2487543"/>
            <a:ext cx="6193509" cy="4266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851070-8DBB-8D72-A760-0F82A95DD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9347" y="1515992"/>
            <a:ext cx="6080008" cy="878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85EE87-8388-608F-2EBA-BA255F393618}"/>
              </a:ext>
            </a:extLst>
          </p:cNvPr>
          <p:cNvSpPr txBox="1"/>
          <p:nvPr/>
        </p:nvSpPr>
        <p:spPr>
          <a:xfrm>
            <a:off x="279611" y="1746534"/>
            <a:ext cx="1978427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Import Dataset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5CAD40-5227-75CA-741F-0FD7C6756B9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258038" y="1946589"/>
            <a:ext cx="38086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866AB1-F2AF-6796-7D2C-91E63CB9EBCE}"/>
              </a:ext>
            </a:extLst>
          </p:cNvPr>
          <p:cNvCxnSpPr>
            <a:cxnSpLocks/>
          </p:cNvCxnSpPr>
          <p:nvPr/>
        </p:nvCxnSpPr>
        <p:spPr>
          <a:xfrm>
            <a:off x="2352807" y="4511339"/>
            <a:ext cx="38086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2FAFBA-7D27-8D88-3E8B-47A91E72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9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9"/>
    </mc:Choice>
    <mc:Fallback>
      <p:transition spd="slow" advTm="21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724BF4-95EA-703A-5828-9266022C0E5F}"/>
              </a:ext>
            </a:extLst>
          </p:cNvPr>
          <p:cNvSpPr txBox="1"/>
          <p:nvPr/>
        </p:nvSpPr>
        <p:spPr>
          <a:xfrm>
            <a:off x="289088" y="867264"/>
            <a:ext cx="1161382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Trading date of the stock.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Open: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Stock’s opening price 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— Highest price of the stock on a particular trading day.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Low: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Lowest stock price during trade day.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Close: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Closing price of the stock during trade-in particular day.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Volume: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This is the number of stocks traded on a particular day.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 Close: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This is the ending or closing price of the stock which was changed to contain any corporations’ actions and distribution that is occurred during trade time of the day.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789D-9EE2-9872-0BDF-F24EB197B0ED}"/>
              </a:ext>
            </a:extLst>
          </p:cNvPr>
          <p:cNvSpPr txBox="1"/>
          <p:nvPr/>
        </p:nvSpPr>
        <p:spPr>
          <a:xfrm>
            <a:off x="289088" y="84117"/>
            <a:ext cx="6032613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data/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and Preparation of Data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each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A5780-6136-6B8A-FC1A-29AA48EFB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9" y="3353926"/>
            <a:ext cx="6052076" cy="24946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A8A3B-F323-CAAB-A124-13BCE7A57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962" y="3353926"/>
            <a:ext cx="5786629" cy="24946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B5CB0B-8C13-88BA-12CC-F53BD44A5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6"/>
    </mc:Choice>
    <mc:Fallback>
      <p:transition spd="slow" advTm="17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7FA49A-7267-17A1-C6C6-0A0E73DF2F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1" y="1676951"/>
            <a:ext cx="9700898" cy="5181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CD67F-F006-D6AC-9167-DEDE3D04E055}"/>
              </a:ext>
            </a:extLst>
          </p:cNvPr>
          <p:cNvSpPr txBox="1"/>
          <p:nvPr/>
        </p:nvSpPr>
        <p:spPr>
          <a:xfrm>
            <a:off x="3059656" y="237059"/>
            <a:ext cx="6072688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[Close] Column Time Series Graph using plotly :</a:t>
            </a:r>
            <a:endParaRPr lang="en-IN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2B9AD-3824-10CA-8E26-211C47AC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023" y="1080229"/>
            <a:ext cx="3617953" cy="927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ECE5F-F4FC-48C2-2E4B-2F77E09103E7}"/>
              </a:ext>
            </a:extLst>
          </p:cNvPr>
          <p:cNvSpPr txBox="1"/>
          <p:nvPr/>
        </p:nvSpPr>
        <p:spPr>
          <a:xfrm>
            <a:off x="195734" y="1211184"/>
            <a:ext cx="300178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Visualizing the stock data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548B37-1A27-38FF-BE32-92DCB8F65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3"/>
    </mc:Choice>
    <mc:Fallback>
      <p:transition spd="slow" advTm="1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39A46-73DB-201D-E1F6-615AF43022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38" y="748586"/>
            <a:ext cx="10601325" cy="5667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213F9-1C26-2198-FC03-E3011CF55CC0}"/>
              </a:ext>
            </a:extLst>
          </p:cNvPr>
          <p:cNvSpPr txBox="1"/>
          <p:nvPr/>
        </p:nvSpPr>
        <p:spPr>
          <a:xfrm>
            <a:off x="2879286" y="274766"/>
            <a:ext cx="6433428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[Close] Column Graph of Moving Average 100 Days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ADD37-B3CF-E77E-3AA3-E19D2EC48607}"/>
              </a:ext>
            </a:extLst>
          </p:cNvPr>
          <p:cNvSpPr txBox="1"/>
          <p:nvPr/>
        </p:nvSpPr>
        <p:spPr>
          <a:xfrm>
            <a:off x="195734" y="1211184"/>
            <a:ext cx="300178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Visualizing the stock data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0A8406-FB4F-B1AF-023F-EB280DF50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4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4"/>
    </mc:Choice>
    <mc:Fallback>
      <p:transition spd="slow" advTm="14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213F9-1C26-2198-FC03-E3011CF55CC0}"/>
              </a:ext>
            </a:extLst>
          </p:cNvPr>
          <p:cNvSpPr txBox="1"/>
          <p:nvPr/>
        </p:nvSpPr>
        <p:spPr>
          <a:xfrm>
            <a:off x="2879286" y="274766"/>
            <a:ext cx="725897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[Close] Column Graph of Moving Average 100 &amp; 200 Days 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3E1A-FC30-8A63-B172-6C458E34B1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8" y="481931"/>
            <a:ext cx="10387084" cy="5547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6E4CE-AFC8-C901-0212-664ABDDDA713}"/>
              </a:ext>
            </a:extLst>
          </p:cNvPr>
          <p:cNvSpPr txBox="1"/>
          <p:nvPr/>
        </p:nvSpPr>
        <p:spPr>
          <a:xfrm>
            <a:off x="179110" y="6034570"/>
            <a:ext cx="960591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Remark:-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green line crosses red line sudden downfall &amp; up fall happens and it has observed in above plot.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C94D-5EE8-D9B6-99F3-2E21A027EA8D}"/>
              </a:ext>
            </a:extLst>
          </p:cNvPr>
          <p:cNvSpPr txBox="1"/>
          <p:nvPr/>
        </p:nvSpPr>
        <p:spPr>
          <a:xfrm>
            <a:off x="101466" y="904480"/>
            <a:ext cx="300178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Visualizing the stock data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D22EDF-CFB9-9D01-D31A-44156DCCD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3"/>
    </mc:Choice>
    <mc:Fallback>
      <p:transition spd="slow" advTm="21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6E422-152B-2A1E-2586-270CA8EE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32" y="5973924"/>
            <a:ext cx="2227868" cy="884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7D71D2-9EE3-AB0B-31CA-72893F17BC85}"/>
              </a:ext>
            </a:extLst>
          </p:cNvPr>
          <p:cNvSpPr txBox="1"/>
          <p:nvPr/>
        </p:nvSpPr>
        <p:spPr>
          <a:xfrm>
            <a:off x="3235281" y="274766"/>
            <a:ext cx="5721438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New Data frame &amp; Splitting of Data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DE48-B331-4625-CA75-E6A3AFD1E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714" y="1394479"/>
            <a:ext cx="6819611" cy="176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EF0DB-2569-12A5-DA58-9EDD7691D478}"/>
              </a:ext>
            </a:extLst>
          </p:cNvPr>
          <p:cNvSpPr txBox="1"/>
          <p:nvPr/>
        </p:nvSpPr>
        <p:spPr>
          <a:xfrm>
            <a:off x="876694" y="2276229"/>
            <a:ext cx="1300421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Train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CE3C1-83C0-C3E0-F6EB-8E0A7D3F5D92}"/>
              </a:ext>
            </a:extLst>
          </p:cNvPr>
          <p:cNvSpPr txBox="1"/>
          <p:nvPr/>
        </p:nvSpPr>
        <p:spPr>
          <a:xfrm>
            <a:off x="923758" y="3157979"/>
            <a:ext cx="120629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AB0114-9A0D-20C4-FC29-FE7A174A3EA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77115" y="2460895"/>
            <a:ext cx="725599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451008-0A26-2A5F-DECF-807FD668D0F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130050" y="3026004"/>
            <a:ext cx="772664" cy="316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B33390-B498-5151-F59E-D1978B7F9D57}"/>
              </a:ext>
            </a:extLst>
          </p:cNvPr>
          <p:cNvSpPr txBox="1"/>
          <p:nvPr/>
        </p:nvSpPr>
        <p:spPr>
          <a:xfrm>
            <a:off x="640953" y="4972641"/>
            <a:ext cx="112085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created data set &amp; splitted into train &amp; test containing the closing price of past10 years,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that, we could examine the prediction for the single day as well as next 10 days closing price.</a:t>
            </a:r>
            <a:endParaRPr lang="en-I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664BFF-2EC8-CDB3-7CEB-694BF6920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74"/>
    </mc:Choice>
    <mc:Fallback>
      <p:transition spd="slow" advTm="20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1213</TotalTime>
  <Words>934</Words>
  <Application>Microsoft Office PowerPoint</Application>
  <PresentationFormat>Widescreen</PresentationFormat>
  <Paragraphs>106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YASHRAJ</dc:creator>
  <cp:lastModifiedBy>YASHRAJ</cp:lastModifiedBy>
  <cp:revision>108</cp:revision>
  <dcterms:created xsi:type="dcterms:W3CDTF">2022-07-25T09:39:06Z</dcterms:created>
  <dcterms:modified xsi:type="dcterms:W3CDTF">2022-07-29T07:13:23Z</dcterms:modified>
</cp:coreProperties>
</file>